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hyperlink" Target="http://therapywithjulie.com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ohjoysextoy.com/sexlist/" TargetMode="Externa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asect.org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hyperlink" Target="http://ashwickell.com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 My Own Skin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Sexuality During and After Transition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Encoding Support</a:t>
            </a:r>
            <a:endParaRPr b="1" sz="6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Decoding Identity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Challenge and value of the proliferation of identity-related language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Utility of language as signifier of engagement, attention, support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Difficulty of engaging vernaculars and communities that may be unfamiliar, and which are in continuous flux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762000" y="-215544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What (Not) to Say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761999" y="5382480"/>
            <a:ext cx="11480801" cy="37891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Gendered directionality in identities, pronouns, honorifics, and names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Choice, complexity, client agency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Mindful engagement of anxiety: yours, mine, and ours</a:t>
            </a:r>
          </a:p>
        </p:txBody>
      </p:sp>
      <p:pic>
        <p:nvPicPr>
          <p:cNvPr id="66" name="IMG_108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1692757"/>
            <a:ext cx="5842000" cy="350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G_1079.jpeg"/>
          <p:cNvPicPr/>
          <p:nvPr/>
        </p:nvPicPr>
        <p:blipFill>
          <a:blip r:embed="rId2">
            <a:extLst/>
          </a:blip>
          <a:srcRect l="0" t="8757" r="0" b="8757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Sexuality in Relationship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Connection, Intimacy, and Mindful Self-Awareness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Sexuality: Our Capacity for Sexual Feelings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Problems with Defining Sexuality:							</a:t>
            </a:r>
            <a:r>
              <a:rPr sz="2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		-Constantly changing and shifting.											-Evolutionary process we get to observe, experience, and share, the more we allow ourselves to engage it with open curiosity.</a:t>
            </a:r>
            <a:endParaRPr sz="2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How might defining sexuality affect curiosity?</a:t>
            </a:r>
            <a:r>
              <a:rPr sz="2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					-The more we define it, the more we limit our awareness of our sexual self.  The more fragmented our awareness, the less we share our true selves with others.																		-Limited Self-Knowledge = Limited Intimacy</a:t>
            </a: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Nurturing Sexuality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762000" y="2419350"/>
            <a:ext cx="11480800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Acceptance: sexuality as an innate capacity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Balancing our many parts: emphasizing and neglecting our sexual selves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Not simply a PERK!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Intimacy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Knowing who YOU ARE in relationship to another person as you grow and change TOGETHER.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Sharing one's AUTHENTIC SELF with no guarantee of reciprocity.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INTEGRITY: Grace under pressure.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Mindfulness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R: Recognize what is happening.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A: Allow life to be just as it is.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I: Investigate inner experience with kindness.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N: Non-identification.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Wheel of Awareness: Time to Practice!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G_108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G_1080.jpeg"/>
          <p:cNvPicPr/>
          <p:nvPr/>
        </p:nvPicPr>
        <p:blipFill>
          <a:blip r:embed="rId2">
            <a:extLst/>
          </a:blip>
          <a:srcRect l="0" t="127" r="0" b="127"/>
          <a:stretch>
            <a:fillRect/>
          </a:stretch>
        </p:blipFill>
        <p:spPr>
          <a:xfrm>
            <a:off x="2869405" y="1016000"/>
            <a:ext cx="7266172" cy="543568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762000" y="6889750"/>
            <a:ext cx="11480800" cy="1079500"/>
          </a:xfrm>
          <a:prstGeom prst="rect">
            <a:avLst/>
          </a:prstGeom>
        </p:spPr>
        <p:txBody>
          <a:bodyPr/>
          <a:lstStyle>
            <a:lvl1pPr defTabSz="391414">
              <a:defRPr sz="428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88">
                <a:solidFill>
                  <a:srgbClr val="FFFFFF"/>
                </a:solidFill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rPr>
              <a:t>Trans-Specific Considerations in Treatment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Transition-Related Developmental Tasks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Models of identity development: utility, critiques; stage-oriented vs. process-oriented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Normative gendered development, as contextualized by transgender erasure and oppression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Sexual exploration and identity formation among transgender clients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1077.jpeg"/>
          <p:cNvPicPr/>
          <p:nvPr/>
        </p:nvPicPr>
        <p:blipFill>
          <a:blip r:embed="rId2">
            <a:extLst/>
          </a:blip>
          <a:srcRect l="9618" t="0" r="9618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6" name="Shape 36"/>
          <p:cNvSpPr/>
          <p:nvPr>
            <p:ph type="title"/>
          </p:nvPr>
        </p:nvSpPr>
        <p:spPr>
          <a:xfrm>
            <a:off x="762000" y="419100"/>
            <a:ext cx="5384800" cy="156700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Julie Miller, LMFT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762000" y="2153795"/>
            <a:ext cx="5384800" cy="69013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*Master's in Marriage and Family Therapy from Friends University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*AASECT--training to be Certified Sex Therapist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*McKenzie &amp; Associates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</a:t>
            </a: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therapywithjulie.com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Trans Identities in Relationship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Together and separate: balancing shared and opposed identities (sex-gender-orientation)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Inclusion and address of multiple developmental stages, experienced simultaneously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Social and familial perceptions, and relational transition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762000" y="24765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Medical Interventions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Shifts in self-perception and embodiment: pre-, during, and post-transition.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Physiological impacts of feminizing hormones and surgeries.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Physiological impacts of masculinizing hormones and surgeries.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Treatment Approach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Assessment: Sexual History/Genogram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Solution-Focused: Constant Change, Identifying Exceptions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Crucible: Integrity, Intentional Choices, Grace Under Pressure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Mindfulness: Awareness, Integration, Emotion, Regulation, Sensate Focus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G_107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893" y="-28510"/>
            <a:ext cx="13096585" cy="981061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>
            <p:ph type="body" idx="1"/>
          </p:nvPr>
        </p:nvSpPr>
        <p:spPr>
          <a:xfrm>
            <a:off x="3898990" y="6694237"/>
            <a:ext cx="11480801" cy="86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How do you know what you want?</a:t>
            </a:r>
          </a:p>
        </p:txBody>
      </p:sp>
      <p:sp>
        <p:nvSpPr>
          <p:cNvPr id="103" name="Shape 103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Mindful Self-Awareness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Integrating Trans Awareness in Assessment and Dx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Openness:  Not-Knowing Stance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Flexibility:  Being a Therapist vs. Being a Human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Specificity:  It's ok (and necessary!) to ask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For clients: Whose body is it?  Whose experience is it?  Whose relationship/relational history is it?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Models of Explicit Consent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"What can I touch, and what do you call it?" (Bergman, 2006)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1088.jpeg"/>
          <p:cNvPicPr/>
          <p:nvPr/>
        </p:nvPicPr>
        <p:blipFill>
          <a:blip r:embed="rId2">
            <a:extLst/>
          </a:blip>
          <a:srcRect l="3643" t="0" r="3643" b="6163"/>
          <a:stretch>
            <a:fillRect/>
          </a:stretch>
        </p:blipFill>
        <p:spPr>
          <a:xfrm>
            <a:off x="6419056" y="1994197"/>
            <a:ext cx="6059293" cy="491599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Mapping Consent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761999" y="2021833"/>
            <a:ext cx="5384801" cy="486082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Default Maps of Consent: bikinis &amp; baseball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Re-Mapping Consent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What happens when the map changes?</a:t>
            </a:r>
          </a:p>
        </p:txBody>
      </p:sp>
      <p:sp>
        <p:nvSpPr>
          <p:cNvPr id="114" name="Shape 114"/>
          <p:cNvSpPr/>
          <p:nvPr/>
        </p:nvSpPr>
        <p:spPr>
          <a:xfrm>
            <a:off x="936734" y="7434317"/>
            <a:ext cx="11131333" cy="1768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"A map drawn by able nonsurvivors doesn't take into account triggers or nerve conditions.  A map drawn by cis people fails utterly to predict what kinds of gendered touch (which is all touch, sexual or not) a trans person will want or accept." (Troost, 2008)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1084.jpe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142218" y="2741612"/>
            <a:ext cx="6613533" cy="60736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6016"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016">
                <a:solidFill>
                  <a:srgbClr val="FFFFFF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Will/Won't/Want: Introducing Explicit Sexual Communication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2613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16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Shift away from default consent maps, toward a customizable model of sexual intimacy</a:t>
            </a:r>
            <a:endParaRPr sz="2716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0" marL="332613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16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Creates space for trans-specific and transition-specific needs and desires</a:t>
            </a:r>
            <a:endParaRPr sz="2716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0" marL="332613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16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Opens conversation for both partners relative to what is *desired*, as opposed to what is *tolerated*</a:t>
            </a:r>
            <a:endParaRPr sz="2716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0" marL="332613" indent="-332613" defTabSz="566674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16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Saying yes, instead of not saying no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Works Referenced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2336" indent="-402336" defTabSz="578358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Easton, D. and Hardy, J. (2008) The Ethical Slut.</a:t>
            </a:r>
            <a:endParaRPr sz="3366">
              <a:solidFill>
                <a:srgbClr val="EBEBEB"/>
              </a:solidFill>
              <a:effectLst>
                <a:outerShdw sx="100000" sy="100000" kx="0" ky="0" algn="b" rotWithShape="0" blurRad="50292" dist="25146" dir="5400000">
                  <a:srgbClr val="000000"/>
                </a:outerShdw>
              </a:effectLst>
            </a:endParaRPr>
          </a:p>
          <a:p>
            <a:pPr lvl="0" marL="402336" indent="-402336" defTabSz="578358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Bergman, S. B. (2006) </a:t>
            </a:r>
            <a:r>
              <a:rPr i="1"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Butch Is A Noun.  </a:t>
            </a:r>
            <a:r>
              <a:rPr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San Francisco, CA: Suspect Thoughts Press.</a:t>
            </a:r>
            <a:endParaRPr sz="3366">
              <a:solidFill>
                <a:srgbClr val="EBEBEB"/>
              </a:solidFill>
              <a:effectLst>
                <a:outerShdw sx="100000" sy="100000" kx="0" ky="0" algn="b" rotWithShape="0" blurRad="50292" dist="25146" dir="5400000">
                  <a:srgbClr val="000000"/>
                </a:outerShdw>
              </a:effectLst>
            </a:endParaRPr>
          </a:p>
          <a:p>
            <a:pPr lvl="0" marL="402336" indent="-402336" defTabSz="578358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Troost, H. (2008) Reclaiming Touch: Rape Culture, Explicit Verbal Consent, and Body Soveriegnty. In Friedman, J. and Valenti, J. (ed.) </a:t>
            </a:r>
            <a:r>
              <a:rPr i="1"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Yes Means Yes </a:t>
            </a:r>
            <a:r>
              <a:rPr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(pp. 171-178).  Berkeley, CA: Seal Press.</a:t>
            </a:r>
            <a:endParaRPr sz="3366">
              <a:solidFill>
                <a:srgbClr val="EBEBEB"/>
              </a:solidFill>
              <a:effectLst>
                <a:outerShdw sx="100000" sy="100000" kx="0" ky="0" algn="b" rotWithShape="0" blurRad="50292" dist="25146" dir="5400000">
                  <a:srgbClr val="000000"/>
                </a:outerShdw>
              </a:effectLst>
            </a:endParaRPr>
          </a:p>
          <a:p>
            <a:pPr lvl="0" marL="402336" indent="-402336" defTabSz="578358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66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Blas, T. (2012, August 5). Sex List.  Retrieved from </a:t>
            </a:r>
            <a:r>
              <a:rPr sz="3366" u="sng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  <a:hlinkClick r:id="rId2" invalidUrl="" action="" tgtFrame="" tooltip="" history="1" highlightClick="0" endSnd="0"/>
              </a:rPr>
              <a:t>http://www.ohjoysextoy.com/sexlist/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762000" y="728599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Additional Resources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World Professional Association for Transgender Health: www.wpath.org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National Center for Transgender Equality: www.nctequality.org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American Association of Sexuality Educators, Counselors, and Therapists: </a:t>
            </a:r>
            <a:r>
              <a:rPr sz="34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hlinkClick r:id="rId2" invalidUrl="" action="" tgtFrame="" tooltip="" history="1" highlightClick="0" endSnd="0"/>
              </a:rPr>
              <a:t>www.aasect.org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G_1074.jpeg"/>
          <p:cNvPicPr/>
          <p:nvPr/>
        </p:nvPicPr>
        <p:blipFill>
          <a:blip r:embed="rId2">
            <a:extLst/>
          </a:blip>
          <a:srcRect l="12195" t="0" r="12195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762000" y="419099"/>
            <a:ext cx="5384800" cy="927429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7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Ash Wickell, LMFT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762000" y="1552284"/>
            <a:ext cx="5384800" cy="750281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*Master's in Marriage and Family Therapy, Friends University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*LGBTQ Focus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*Trauma-Informed Care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*Identity Development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*Coming Out and Transition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*</a:t>
            </a: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ashwickell.com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762000" y="241300"/>
            <a:ext cx="11480800" cy="1384895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Sex-Positive Framework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762000" y="3707387"/>
            <a:ext cx="11480800" cy="4261222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Curiosity</a:t>
            </a:r>
            <a:endParaRPr b="1" sz="6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Awareness</a:t>
            </a:r>
            <a:endParaRPr b="1" sz="6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Respect</a:t>
            </a:r>
          </a:p>
        </p:txBody>
      </p:sp>
      <p:sp>
        <p:nvSpPr>
          <p:cNvPr id="45" name="Shape 45"/>
          <p:cNvSpPr/>
          <p:nvPr/>
        </p:nvSpPr>
        <p:spPr>
          <a:xfrm>
            <a:off x="1838999" y="1883810"/>
            <a:ext cx="9326802" cy="156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"The belief that sex is a healthy force in our lives... It describes a person or group that maintains an optimistic, open-minded, nonjudgemental attitude toward all forms of consensual sexuality." (Easton and Hardy, 2009)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Trans-Positive Framework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Transgender identities exist within the range of normal human variation: they are not intrinsically pathological or disordered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Transgender individuals and communities are the most appropriate source of information on the content and naming of transgender identities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As clinicians, we serve transgender clients most effectively when we take their word for who they are, how they feel, and what they need.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G_1085.png"/>
          <p:cNvPicPr/>
          <p:nvPr/>
        </p:nvPicPr>
        <p:blipFill>
          <a:blip r:embed="rId2">
            <a:extLst/>
          </a:blip>
          <a:srcRect l="11499" t="13203" r="13261" b="1155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G_108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Points of Overlap &amp; Complexity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Research suggestive of sex-related differences in neurobiology of transgender individuals (*citation)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Social norms and sex assignment at birth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Social and emotional impact of unchosen changes to and variations within sex-related physiology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Relational significance of both sex and gender--how do these impact attraction?  Identity and sense of self in relationship?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G_1076.jpeg"/>
          <p:cNvPicPr/>
          <p:nvPr/>
        </p:nvPicPr>
        <p:blipFill>
          <a:blip r:embed="rId2">
            <a:extLst/>
          </a:blip>
          <a:srcRect l="0" t="206" r="0" b="4839"/>
          <a:stretch>
            <a:fillRect/>
          </a:stretch>
        </p:blipFill>
        <p:spPr>
          <a:xfrm>
            <a:off x="1110553" y="460601"/>
            <a:ext cx="10783694" cy="624193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Transgender Etiquette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Affirmation and Inclusion: A Basic Introduction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